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Bad Script"/>
      <p:regular r:id="rId15"/>
    </p:embeddedFont>
    <p:embeddedFont>
      <p:font typeface="Yanone Kaffeesatz"/>
      <p:regular r:id="rId16"/>
      <p:bold r:id="rId17"/>
    </p:embeddedFont>
    <p:embeddedFont>
      <p:font typeface="Rozha One"/>
      <p:regular r:id="rId18"/>
    </p:embeddedFont>
    <p:embeddedFont>
      <p:font typeface="Shadows Into Light"/>
      <p:regular r:id="rId19"/>
    </p:embeddedFont>
    <p:embeddedFont>
      <p:font typeface="Alegreya"/>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Alegreya-regular.fntdata"/><Relationship Id="rId11" Type="http://schemas.openxmlformats.org/officeDocument/2006/relationships/slide" Target="slides/slide6.xml"/><Relationship Id="rId22" Type="http://schemas.openxmlformats.org/officeDocument/2006/relationships/font" Target="fonts/Alegreya-italic.fntdata"/><Relationship Id="rId10" Type="http://schemas.openxmlformats.org/officeDocument/2006/relationships/slide" Target="slides/slide5.xml"/><Relationship Id="rId21" Type="http://schemas.openxmlformats.org/officeDocument/2006/relationships/font" Target="fonts/Alegreya-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Alegreya-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BadScript-regular.fntdata"/><Relationship Id="rId14" Type="http://schemas.openxmlformats.org/officeDocument/2006/relationships/slide" Target="slides/slide9.xml"/><Relationship Id="rId17" Type="http://schemas.openxmlformats.org/officeDocument/2006/relationships/font" Target="fonts/YanoneKaffeesatz-bold.fntdata"/><Relationship Id="rId16" Type="http://schemas.openxmlformats.org/officeDocument/2006/relationships/font" Target="fonts/YanoneKaffeesatz-regular.fntdata"/><Relationship Id="rId5" Type="http://schemas.openxmlformats.org/officeDocument/2006/relationships/notesMaster" Target="notesMasters/notesMaster1.xml"/><Relationship Id="rId19" Type="http://schemas.openxmlformats.org/officeDocument/2006/relationships/font" Target="fonts/ShadowsIntoLight-regular.fntdata"/><Relationship Id="rId6" Type="http://schemas.openxmlformats.org/officeDocument/2006/relationships/slide" Target="slides/slide1.xml"/><Relationship Id="rId18" Type="http://schemas.openxmlformats.org/officeDocument/2006/relationships/font" Target="fonts/RozhaOne-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017db0b1c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1017db0b1c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1017db0b1c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1017db0b1c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10254d88233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10254d88233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0273fb1b39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0273fb1b39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017db0b1cf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1017db0b1cf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cf8d1db69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cf8d1db69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017db0b1c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017db0b1c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0273fb1b39_3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10273fb1b39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7.png"/><Relationship Id="rId4" Type="http://schemas.openxmlformats.org/officeDocument/2006/relationships/image" Target="../media/image2.jpg"/><Relationship Id="rId5"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12.png"/><Relationship Id="rId6"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14.png"/><Relationship Id="rId5"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GB">
                <a:solidFill>
                  <a:schemeClr val="lt1"/>
                </a:solidFill>
                <a:latin typeface="Yanone Kaffeesatz"/>
                <a:ea typeface="Yanone Kaffeesatz"/>
                <a:cs typeface="Yanone Kaffeesatz"/>
                <a:sym typeface="Yanone Kaffeesatz"/>
              </a:rPr>
              <a:t>INITIAL PITCH IDEAS</a:t>
            </a:r>
            <a:endParaRPr b="1">
              <a:solidFill>
                <a:schemeClr val="lt1"/>
              </a:solidFill>
              <a:latin typeface="Yanone Kaffeesatz"/>
              <a:ea typeface="Yanone Kaffeesatz"/>
              <a:cs typeface="Yanone Kaffeesatz"/>
              <a:sym typeface="Yanone Kaffeesatz"/>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GB">
                <a:solidFill>
                  <a:schemeClr val="lt1"/>
                </a:solidFill>
                <a:latin typeface="Yanone Kaffeesatz"/>
                <a:ea typeface="Yanone Kaffeesatz"/>
                <a:cs typeface="Yanone Kaffeesatz"/>
                <a:sym typeface="Yanone Kaffeesatz"/>
              </a:rPr>
              <a:t>Robbie and Estrella</a:t>
            </a:r>
            <a:endParaRPr>
              <a:solidFill>
                <a:schemeClr val="lt1"/>
              </a:solidFill>
              <a:latin typeface="Yanone Kaffeesatz"/>
              <a:ea typeface="Yanone Kaffeesatz"/>
              <a:cs typeface="Yanone Kaffeesatz"/>
              <a:sym typeface="Yanone Kaffeesatz"/>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147225" y="99675"/>
            <a:ext cx="8520600" cy="100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GB" sz="4620">
                <a:solidFill>
                  <a:schemeClr val="lt1"/>
                </a:solidFill>
                <a:latin typeface="Yanone Kaffeesatz"/>
                <a:ea typeface="Yanone Kaffeesatz"/>
                <a:cs typeface="Yanone Kaffeesatz"/>
                <a:sym typeface="Yanone Kaffeesatz"/>
              </a:rPr>
              <a:t>GENRE</a:t>
            </a:r>
            <a:endParaRPr b="1" sz="4620">
              <a:solidFill>
                <a:schemeClr val="lt1"/>
              </a:solidFill>
              <a:latin typeface="Yanone Kaffeesatz"/>
              <a:ea typeface="Yanone Kaffeesatz"/>
              <a:cs typeface="Yanone Kaffeesatz"/>
              <a:sym typeface="Yanone Kaffeesatz"/>
            </a:endParaRPr>
          </a:p>
        </p:txBody>
      </p:sp>
      <p:sp>
        <p:nvSpPr>
          <p:cNvPr id="61" name="Google Shape;61;p14"/>
          <p:cNvSpPr txBox="1"/>
          <p:nvPr>
            <p:ph idx="1" type="body"/>
          </p:nvPr>
        </p:nvSpPr>
        <p:spPr>
          <a:xfrm>
            <a:off x="67725" y="811425"/>
            <a:ext cx="44304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FFFF"/>
                </a:solidFill>
              </a:rPr>
              <a:t>The genre that we have chosen is that of the </a:t>
            </a:r>
            <a:r>
              <a:rPr lang="en-GB">
                <a:solidFill>
                  <a:srgbClr val="FFFFFF"/>
                </a:solidFill>
              </a:rPr>
              <a:t>physiological</a:t>
            </a:r>
            <a:r>
              <a:rPr lang="en-GB">
                <a:solidFill>
                  <a:srgbClr val="FFFFFF"/>
                </a:solidFill>
              </a:rPr>
              <a:t> thriller. We believe that this genre </a:t>
            </a:r>
            <a:r>
              <a:rPr lang="en-GB">
                <a:solidFill>
                  <a:srgbClr val="FFFFFF"/>
                </a:solidFill>
              </a:rPr>
              <a:t>yields</a:t>
            </a:r>
            <a:r>
              <a:rPr lang="en-GB">
                <a:solidFill>
                  <a:srgbClr val="FFFFFF"/>
                </a:solidFill>
              </a:rPr>
              <a:t> the most unique scenarios for the opening scene of a film and there are a multitude of creative ways we can establish the cinematography. </a:t>
            </a:r>
            <a:endParaRPr>
              <a:solidFill>
                <a:srgbClr val="FFFFFF"/>
              </a:solidFill>
            </a:endParaRPr>
          </a:p>
          <a:p>
            <a:pPr indent="0" lvl="0" marL="0" rtl="0" algn="l">
              <a:spcBef>
                <a:spcPts val="1200"/>
              </a:spcBef>
              <a:spcAft>
                <a:spcPts val="1200"/>
              </a:spcAft>
              <a:buNone/>
            </a:pPr>
            <a:r>
              <a:rPr lang="en-GB">
                <a:solidFill>
                  <a:srgbClr val="FFFFFF"/>
                </a:solidFill>
              </a:rPr>
              <a:t> </a:t>
            </a:r>
            <a:endParaRPr>
              <a:solidFill>
                <a:srgbClr val="FFFFFF"/>
              </a:solidFill>
            </a:endParaRPr>
          </a:p>
        </p:txBody>
      </p:sp>
      <p:sp>
        <p:nvSpPr>
          <p:cNvPr id="62" name="Google Shape;62;p14"/>
          <p:cNvSpPr txBox="1"/>
          <p:nvPr/>
        </p:nvSpPr>
        <p:spPr>
          <a:xfrm>
            <a:off x="5653325" y="138150"/>
            <a:ext cx="32337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chemeClr val="lt1"/>
                </a:solidFill>
              </a:rPr>
              <a:t>The opening scene of the film we have created was inspired by films and TV shows with similar genres such as: </a:t>
            </a:r>
            <a:endParaRPr sz="1800">
              <a:solidFill>
                <a:schemeClr val="lt1"/>
              </a:solidFill>
            </a:endParaRPr>
          </a:p>
        </p:txBody>
      </p:sp>
      <p:pic>
        <p:nvPicPr>
          <p:cNvPr id="63" name="Google Shape;63;p14"/>
          <p:cNvPicPr preferRelativeResize="0"/>
          <p:nvPr/>
        </p:nvPicPr>
        <p:blipFill>
          <a:blip r:embed="rId3">
            <a:alphaModFix/>
          </a:blip>
          <a:stretch>
            <a:fillRect/>
          </a:stretch>
        </p:blipFill>
        <p:spPr>
          <a:xfrm>
            <a:off x="5570096" y="3306825"/>
            <a:ext cx="3316927" cy="1697376"/>
          </a:xfrm>
          <a:prstGeom prst="rect">
            <a:avLst/>
          </a:prstGeom>
          <a:noFill/>
          <a:ln>
            <a:noFill/>
          </a:ln>
        </p:spPr>
      </p:pic>
      <p:pic>
        <p:nvPicPr>
          <p:cNvPr descr="Black Mirror - Wikipedia, la enciclopedia libre" id="64" name="Google Shape;64;p14"/>
          <p:cNvPicPr preferRelativeResize="0"/>
          <p:nvPr/>
        </p:nvPicPr>
        <p:blipFill>
          <a:blip r:embed="rId4">
            <a:alphaModFix/>
          </a:blip>
          <a:stretch>
            <a:fillRect/>
          </a:stretch>
        </p:blipFill>
        <p:spPr>
          <a:xfrm>
            <a:off x="5653325" y="1486374"/>
            <a:ext cx="3233700" cy="1820450"/>
          </a:xfrm>
          <a:prstGeom prst="rect">
            <a:avLst/>
          </a:prstGeom>
          <a:noFill/>
          <a:ln>
            <a:noFill/>
          </a:ln>
        </p:spPr>
      </p:pic>
      <p:pic>
        <p:nvPicPr>
          <p:cNvPr descr="Cube (1997) - IMDb" id="65" name="Google Shape;65;p14"/>
          <p:cNvPicPr preferRelativeResize="0"/>
          <p:nvPr/>
        </p:nvPicPr>
        <p:blipFill rotWithShape="1">
          <a:blip r:embed="rId5">
            <a:alphaModFix/>
          </a:blip>
          <a:srcRect b="13771" l="0" r="0" t="16072"/>
          <a:stretch/>
        </p:blipFill>
        <p:spPr>
          <a:xfrm>
            <a:off x="1301925" y="2901175"/>
            <a:ext cx="1962000" cy="1992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
                                        </p:tgtEl>
                                        <p:attrNameLst>
                                          <p:attrName>style.visibility</p:attrName>
                                        </p:attrNameLst>
                                      </p:cBhvr>
                                      <p:to>
                                        <p:strVal val="visible"/>
                                      </p:to>
                                    </p:set>
                                    <p:animEffect filter="fade" transition="in">
                                      <p:cBhvr>
                                        <p:cTn dur="1000"/>
                                        <p:tgtEl>
                                          <p:spTgt spid="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1000"/>
                                        <p:tgtEl>
                                          <p:spTgt spid="63"/>
                                        </p:tgtEl>
                                        <p:attrNameLst>
                                          <p:attrName>ppt_w</p:attrName>
                                        </p:attrNameLst>
                                      </p:cBhvr>
                                      <p:tavLst>
                                        <p:tav fmla="" tm="0">
                                          <p:val>
                                            <p:strVal val="0"/>
                                          </p:val>
                                        </p:tav>
                                        <p:tav fmla="" tm="100000">
                                          <p:val>
                                            <p:strVal val="#ppt_w"/>
                                          </p:val>
                                        </p:tav>
                                      </p:tavLst>
                                    </p:anim>
                                    <p:anim calcmode="lin" valueType="num">
                                      <p:cBhvr additive="base">
                                        <p:cTn dur="1000"/>
                                        <p:tgtEl>
                                          <p:spTgt spid="6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65"/>
                                        </p:tgtEl>
                                        <p:attrNameLst>
                                          <p:attrName>style.visibility</p:attrName>
                                        </p:attrNameLst>
                                      </p:cBhvr>
                                      <p:to>
                                        <p:strVal val="visible"/>
                                      </p:to>
                                    </p:set>
                                    <p:anim calcmode="lin" valueType="num">
                                      <p:cBhvr additive="base">
                                        <p:cTn dur="1000"/>
                                        <p:tgtEl>
                                          <p:spTgt spid="6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2996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GB" sz="4120">
                <a:solidFill>
                  <a:schemeClr val="lt1"/>
                </a:solidFill>
                <a:latin typeface="Yanone Kaffeesatz"/>
                <a:ea typeface="Yanone Kaffeesatz"/>
                <a:cs typeface="Yanone Kaffeesatz"/>
                <a:sym typeface="Yanone Kaffeesatz"/>
              </a:rPr>
              <a:t>INSPIRATION</a:t>
            </a:r>
            <a:endParaRPr b="1" sz="4120">
              <a:solidFill>
                <a:schemeClr val="lt1"/>
              </a:solidFill>
              <a:latin typeface="Yanone Kaffeesatz"/>
              <a:ea typeface="Yanone Kaffeesatz"/>
              <a:cs typeface="Yanone Kaffeesatz"/>
              <a:sym typeface="Yanone Kaffeesatz"/>
            </a:endParaRPr>
          </a:p>
        </p:txBody>
      </p:sp>
      <p:sp>
        <p:nvSpPr>
          <p:cNvPr id="71" name="Google Shape;71;p15"/>
          <p:cNvSpPr txBox="1"/>
          <p:nvPr>
            <p:ph idx="1" type="body"/>
          </p:nvPr>
        </p:nvSpPr>
        <p:spPr>
          <a:xfrm>
            <a:off x="6120775" y="3510450"/>
            <a:ext cx="2711700" cy="1363500"/>
          </a:xfrm>
          <a:prstGeom prst="rect">
            <a:avLst/>
          </a:prstGeom>
        </p:spPr>
        <p:txBody>
          <a:bodyPr anchorCtr="0" anchor="t" bIns="91425" lIns="91425" spcFirstLastPara="1" rIns="91425" wrap="square" tIns="91425">
            <a:normAutofit lnSpcReduction="20000"/>
          </a:bodyPr>
          <a:lstStyle/>
          <a:p>
            <a:pPr indent="0" lvl="0" marL="0" rtl="0" algn="l">
              <a:lnSpc>
                <a:spcPct val="100000"/>
              </a:lnSpc>
              <a:spcBef>
                <a:spcPts val="0"/>
              </a:spcBef>
              <a:spcAft>
                <a:spcPts val="0"/>
              </a:spcAft>
              <a:buClr>
                <a:schemeClr val="dk1"/>
              </a:buClr>
              <a:buSzPts val="1100"/>
              <a:buFont typeface="Arial"/>
              <a:buNone/>
            </a:pPr>
            <a:r>
              <a:rPr lang="en-GB" sz="1400">
                <a:solidFill>
                  <a:schemeClr val="lt1"/>
                </a:solidFill>
              </a:rPr>
              <a:t>Costume : Our character inspiration is a man waking up at the end of the corridor tied up wearing a suit, covered in blood and sweat.</a:t>
            </a:r>
            <a:endParaRPr sz="1400">
              <a:solidFill>
                <a:schemeClr val="lt1"/>
              </a:solidFill>
            </a:endParaRPr>
          </a:p>
          <a:p>
            <a:pPr indent="0" lvl="0" marL="0" rtl="0" algn="l">
              <a:spcBef>
                <a:spcPts val="0"/>
              </a:spcBef>
              <a:spcAft>
                <a:spcPts val="1200"/>
              </a:spcAft>
              <a:buNone/>
            </a:pPr>
            <a:r>
              <a:t/>
            </a:r>
            <a:endParaRPr/>
          </a:p>
        </p:txBody>
      </p:sp>
      <p:pic>
        <p:nvPicPr>
          <p:cNvPr id="72" name="Google Shape;72;p15"/>
          <p:cNvPicPr preferRelativeResize="0"/>
          <p:nvPr/>
        </p:nvPicPr>
        <p:blipFill>
          <a:blip r:embed="rId3">
            <a:alphaModFix/>
          </a:blip>
          <a:stretch>
            <a:fillRect/>
          </a:stretch>
        </p:blipFill>
        <p:spPr>
          <a:xfrm>
            <a:off x="311700" y="1017725"/>
            <a:ext cx="5487600" cy="2282850"/>
          </a:xfrm>
          <a:prstGeom prst="rect">
            <a:avLst/>
          </a:prstGeom>
          <a:noFill/>
          <a:ln>
            <a:noFill/>
          </a:ln>
        </p:spPr>
      </p:pic>
      <p:sp>
        <p:nvSpPr>
          <p:cNvPr id="73" name="Google Shape;73;p15"/>
          <p:cNvSpPr txBox="1"/>
          <p:nvPr/>
        </p:nvSpPr>
        <p:spPr>
          <a:xfrm>
            <a:off x="311700" y="3396575"/>
            <a:ext cx="36873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lt1"/>
                </a:solidFill>
              </a:rPr>
              <a:t>Location : Another inspiration that came from our film (specifically, where the film should take place) is Inceptions iconic corridor scene. It </a:t>
            </a:r>
            <a:r>
              <a:rPr lang="en-GB">
                <a:solidFill>
                  <a:schemeClr val="lt1"/>
                </a:solidFill>
              </a:rPr>
              <a:t>emits</a:t>
            </a:r>
            <a:r>
              <a:rPr lang="en-GB">
                <a:solidFill>
                  <a:schemeClr val="lt1"/>
                </a:solidFill>
              </a:rPr>
              <a:t> the right ambience that we wish to capture in our opening scene. </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t/>
            </a:r>
            <a:endParaRPr>
              <a:solidFill>
                <a:schemeClr val="lt1"/>
              </a:solidFill>
            </a:endParaRPr>
          </a:p>
        </p:txBody>
      </p:sp>
      <p:pic>
        <p:nvPicPr>
          <p:cNvPr id="74" name="Google Shape;74;p15"/>
          <p:cNvPicPr preferRelativeResize="0"/>
          <p:nvPr/>
        </p:nvPicPr>
        <p:blipFill>
          <a:blip r:embed="rId4">
            <a:alphaModFix/>
          </a:blip>
          <a:stretch>
            <a:fillRect/>
          </a:stretch>
        </p:blipFill>
        <p:spPr>
          <a:xfrm>
            <a:off x="6265475" y="207626"/>
            <a:ext cx="2490607" cy="30929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title"/>
          </p:nvPr>
        </p:nvSpPr>
        <p:spPr>
          <a:xfrm>
            <a:off x="130800" y="1983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GB" sz="4120">
                <a:solidFill>
                  <a:schemeClr val="lt1"/>
                </a:solidFill>
                <a:latin typeface="Yanone Kaffeesatz"/>
                <a:ea typeface="Yanone Kaffeesatz"/>
                <a:cs typeface="Yanone Kaffeesatz"/>
                <a:sym typeface="Yanone Kaffeesatz"/>
              </a:rPr>
              <a:t>LOCATION</a:t>
            </a:r>
            <a:endParaRPr b="1" sz="4120">
              <a:solidFill>
                <a:schemeClr val="lt1"/>
              </a:solidFill>
              <a:latin typeface="Yanone Kaffeesatz"/>
              <a:ea typeface="Yanone Kaffeesatz"/>
              <a:cs typeface="Yanone Kaffeesatz"/>
              <a:sym typeface="Yanone Kaffeesatz"/>
            </a:endParaRPr>
          </a:p>
        </p:txBody>
      </p:sp>
      <p:pic>
        <p:nvPicPr>
          <p:cNvPr id="80" name="Google Shape;80;p16"/>
          <p:cNvPicPr preferRelativeResize="0"/>
          <p:nvPr/>
        </p:nvPicPr>
        <p:blipFill>
          <a:blip r:embed="rId3">
            <a:alphaModFix/>
          </a:blip>
          <a:stretch>
            <a:fillRect/>
          </a:stretch>
        </p:blipFill>
        <p:spPr>
          <a:xfrm>
            <a:off x="5207276" y="2390675"/>
            <a:ext cx="1729224" cy="2579725"/>
          </a:xfrm>
          <a:prstGeom prst="rect">
            <a:avLst/>
          </a:prstGeom>
          <a:noFill/>
          <a:ln>
            <a:noFill/>
          </a:ln>
        </p:spPr>
      </p:pic>
      <p:pic>
        <p:nvPicPr>
          <p:cNvPr id="81" name="Google Shape;81;p16"/>
          <p:cNvPicPr preferRelativeResize="0"/>
          <p:nvPr/>
        </p:nvPicPr>
        <p:blipFill>
          <a:blip r:embed="rId4">
            <a:alphaModFix/>
          </a:blip>
          <a:stretch>
            <a:fillRect/>
          </a:stretch>
        </p:blipFill>
        <p:spPr>
          <a:xfrm>
            <a:off x="2968250" y="3440050"/>
            <a:ext cx="2139125" cy="1604350"/>
          </a:xfrm>
          <a:prstGeom prst="rect">
            <a:avLst/>
          </a:prstGeom>
          <a:noFill/>
          <a:ln>
            <a:noFill/>
          </a:ln>
        </p:spPr>
      </p:pic>
      <p:pic>
        <p:nvPicPr>
          <p:cNvPr id="82" name="Google Shape;82;p16"/>
          <p:cNvPicPr preferRelativeResize="0"/>
          <p:nvPr/>
        </p:nvPicPr>
        <p:blipFill>
          <a:blip r:embed="rId5">
            <a:alphaModFix/>
          </a:blip>
          <a:stretch>
            <a:fillRect/>
          </a:stretch>
        </p:blipFill>
        <p:spPr>
          <a:xfrm>
            <a:off x="868525" y="3440049"/>
            <a:ext cx="1999825" cy="1537751"/>
          </a:xfrm>
          <a:prstGeom prst="rect">
            <a:avLst/>
          </a:prstGeom>
          <a:noFill/>
          <a:ln>
            <a:noFill/>
          </a:ln>
        </p:spPr>
      </p:pic>
      <p:pic>
        <p:nvPicPr>
          <p:cNvPr id="83" name="Google Shape;83;p16"/>
          <p:cNvPicPr preferRelativeResize="0"/>
          <p:nvPr/>
        </p:nvPicPr>
        <p:blipFill>
          <a:blip r:embed="rId6">
            <a:alphaModFix/>
          </a:blip>
          <a:stretch>
            <a:fillRect/>
          </a:stretch>
        </p:blipFill>
        <p:spPr>
          <a:xfrm>
            <a:off x="7036400" y="2390664"/>
            <a:ext cx="1937675" cy="2579739"/>
          </a:xfrm>
          <a:prstGeom prst="rect">
            <a:avLst/>
          </a:prstGeom>
          <a:noFill/>
          <a:ln>
            <a:noFill/>
          </a:ln>
        </p:spPr>
      </p:pic>
      <p:pic>
        <p:nvPicPr>
          <p:cNvPr id="84" name="Google Shape;84;p16"/>
          <p:cNvPicPr preferRelativeResize="0"/>
          <p:nvPr/>
        </p:nvPicPr>
        <p:blipFill>
          <a:blip r:embed="rId7">
            <a:alphaModFix/>
          </a:blip>
          <a:stretch>
            <a:fillRect/>
          </a:stretch>
        </p:blipFill>
        <p:spPr>
          <a:xfrm>
            <a:off x="3975425" y="198325"/>
            <a:ext cx="4998651" cy="2079450"/>
          </a:xfrm>
          <a:prstGeom prst="rect">
            <a:avLst/>
          </a:prstGeom>
          <a:noFill/>
          <a:ln>
            <a:noFill/>
          </a:ln>
        </p:spPr>
      </p:pic>
      <p:sp>
        <p:nvSpPr>
          <p:cNvPr id="85" name="Google Shape;85;p16"/>
          <p:cNvSpPr txBox="1"/>
          <p:nvPr/>
        </p:nvSpPr>
        <p:spPr>
          <a:xfrm>
            <a:off x="304225" y="1274550"/>
            <a:ext cx="34947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lt1"/>
                </a:solidFill>
              </a:rPr>
              <a:t>We will try recreating our inspiration which is the Inception corridor fight scene with a hotel in Madrid. The more eerie the better yet it could also look pretty modern to add to this kind of experimental feel of the film, almost futuristic in a sense.</a:t>
            </a:r>
            <a:endParaRPr>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txBox="1"/>
          <p:nvPr>
            <p:ph idx="1" type="body"/>
          </p:nvPr>
        </p:nvSpPr>
        <p:spPr>
          <a:xfrm>
            <a:off x="76000" y="860250"/>
            <a:ext cx="8272500" cy="42381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lang="en-GB" sz="19600">
                <a:solidFill>
                  <a:schemeClr val="lt1"/>
                </a:solidFill>
                <a:latin typeface="Alegreya"/>
                <a:ea typeface="Alegreya"/>
                <a:cs typeface="Alegreya"/>
                <a:sym typeface="Alegreya"/>
              </a:rPr>
              <a:t>‘</a:t>
            </a:r>
            <a:r>
              <a:rPr lang="en-GB" sz="19600">
                <a:solidFill>
                  <a:schemeClr val="lt1"/>
                </a:solidFill>
                <a:latin typeface="Alegreya"/>
                <a:ea typeface="Alegreya"/>
                <a:cs typeface="Alegreya"/>
                <a:sym typeface="Alegreya"/>
              </a:rPr>
              <a:t>The Experiment’ </a:t>
            </a:r>
            <a:r>
              <a:rPr lang="en-GB" sz="5600">
                <a:solidFill>
                  <a:schemeClr val="lt1"/>
                </a:solidFill>
              </a:rPr>
              <a:t>(Alegreya)</a:t>
            </a:r>
            <a:endParaRPr sz="5600">
              <a:solidFill>
                <a:schemeClr val="lt1"/>
              </a:solidFill>
            </a:endParaRPr>
          </a:p>
          <a:p>
            <a:pPr indent="0" lvl="0" marL="0" rtl="0" algn="l">
              <a:spcBef>
                <a:spcPts val="1200"/>
              </a:spcBef>
              <a:spcAft>
                <a:spcPts val="0"/>
              </a:spcAft>
              <a:buNone/>
            </a:pPr>
            <a:r>
              <a:rPr lang="en-GB" sz="19600">
                <a:solidFill>
                  <a:schemeClr val="lt1"/>
                </a:solidFill>
                <a:latin typeface="Rozha One"/>
                <a:ea typeface="Rozha One"/>
                <a:cs typeface="Rozha One"/>
                <a:sym typeface="Rozha One"/>
              </a:rPr>
              <a:t>‘The Experiment’ </a:t>
            </a:r>
            <a:r>
              <a:rPr lang="en-GB" sz="5600">
                <a:solidFill>
                  <a:schemeClr val="lt1"/>
                </a:solidFill>
              </a:rPr>
              <a:t>(Rozha One)</a:t>
            </a:r>
            <a:endParaRPr sz="19600">
              <a:solidFill>
                <a:schemeClr val="lt1"/>
              </a:solidFill>
              <a:latin typeface="Rozha One"/>
              <a:ea typeface="Rozha One"/>
              <a:cs typeface="Rozha One"/>
              <a:sym typeface="Rozha One"/>
            </a:endParaRPr>
          </a:p>
          <a:p>
            <a:pPr indent="0" lvl="0" marL="0" rtl="0" algn="l">
              <a:spcBef>
                <a:spcPts val="1200"/>
              </a:spcBef>
              <a:spcAft>
                <a:spcPts val="0"/>
              </a:spcAft>
              <a:buNone/>
            </a:pPr>
            <a:r>
              <a:rPr lang="en-GB" sz="19600">
                <a:solidFill>
                  <a:schemeClr val="lt1"/>
                </a:solidFill>
                <a:latin typeface="Bad Script"/>
                <a:ea typeface="Bad Script"/>
                <a:cs typeface="Bad Script"/>
                <a:sym typeface="Bad Script"/>
              </a:rPr>
              <a:t>‘The Experiment’ </a:t>
            </a:r>
            <a:r>
              <a:rPr lang="en-GB" sz="5600">
                <a:solidFill>
                  <a:schemeClr val="lt1"/>
                </a:solidFill>
              </a:rPr>
              <a:t>(Bad Script)</a:t>
            </a:r>
            <a:endParaRPr sz="19600">
              <a:solidFill>
                <a:schemeClr val="lt1"/>
              </a:solidFill>
              <a:latin typeface="Bad Script"/>
              <a:ea typeface="Bad Script"/>
              <a:cs typeface="Bad Script"/>
              <a:sym typeface="Bad Script"/>
            </a:endParaRPr>
          </a:p>
          <a:p>
            <a:pPr indent="0" lvl="0" marL="0" rtl="0" algn="l">
              <a:spcBef>
                <a:spcPts val="1200"/>
              </a:spcBef>
              <a:spcAft>
                <a:spcPts val="0"/>
              </a:spcAft>
              <a:buNone/>
            </a:pPr>
            <a:r>
              <a:rPr lang="en-GB" sz="19600">
                <a:solidFill>
                  <a:schemeClr val="lt1"/>
                </a:solidFill>
                <a:latin typeface="Shadows Into Light"/>
                <a:ea typeface="Shadows Into Light"/>
                <a:cs typeface="Shadows Into Light"/>
                <a:sym typeface="Shadows Into Light"/>
              </a:rPr>
              <a:t>‘The Experiment’ </a:t>
            </a:r>
            <a:r>
              <a:rPr lang="en-GB" sz="5600">
                <a:solidFill>
                  <a:schemeClr val="lt1"/>
                </a:solidFill>
              </a:rPr>
              <a:t>(Shadows into light)</a:t>
            </a:r>
            <a:endParaRPr b="1" sz="19600">
              <a:solidFill>
                <a:schemeClr val="lt1"/>
              </a:solidFill>
              <a:latin typeface="Shadows Into Light"/>
              <a:ea typeface="Shadows Into Light"/>
              <a:cs typeface="Shadows Into Light"/>
              <a:sym typeface="Shadows Into Light"/>
            </a:endParaRPr>
          </a:p>
          <a:p>
            <a:pPr indent="0" lvl="0" marL="0" rtl="0" algn="l">
              <a:spcBef>
                <a:spcPts val="1200"/>
              </a:spcBef>
              <a:spcAft>
                <a:spcPts val="0"/>
              </a:spcAft>
              <a:buNone/>
            </a:pPr>
            <a:r>
              <a:t/>
            </a:r>
            <a:endParaRPr sz="25100">
              <a:solidFill>
                <a:schemeClr val="lt1"/>
              </a:solidFill>
              <a:latin typeface="Bad Script"/>
              <a:ea typeface="Bad Script"/>
              <a:cs typeface="Bad Script"/>
              <a:sym typeface="Bad Script"/>
            </a:endParaRPr>
          </a:p>
          <a:p>
            <a:pPr indent="0" lvl="0" marL="0" rtl="0" algn="l">
              <a:spcBef>
                <a:spcPts val="1200"/>
              </a:spcBef>
              <a:spcAft>
                <a:spcPts val="0"/>
              </a:spcAft>
              <a:buClr>
                <a:schemeClr val="dk1"/>
              </a:buClr>
              <a:buSzPts val="275"/>
              <a:buFont typeface="Arial"/>
              <a:buNone/>
            </a:pPr>
            <a:r>
              <a:t/>
            </a:r>
            <a:endParaRPr sz="29500">
              <a:solidFill>
                <a:schemeClr val="lt1"/>
              </a:solidFill>
              <a:latin typeface="Rozha One"/>
              <a:ea typeface="Rozha One"/>
              <a:cs typeface="Rozha One"/>
              <a:sym typeface="Rozha One"/>
            </a:endParaRPr>
          </a:p>
          <a:p>
            <a:pPr indent="0" lvl="0" marL="0" rtl="0" algn="l">
              <a:spcBef>
                <a:spcPts val="1200"/>
              </a:spcBef>
              <a:spcAft>
                <a:spcPts val="0"/>
              </a:spcAft>
              <a:buNone/>
            </a:pPr>
            <a:r>
              <a:t/>
            </a:r>
            <a:endParaRPr sz="29500">
              <a:solidFill>
                <a:schemeClr val="lt1"/>
              </a:solidFill>
              <a:latin typeface="Alegreya"/>
              <a:ea typeface="Alegreya"/>
              <a:cs typeface="Alegreya"/>
              <a:sym typeface="Alegreya"/>
            </a:endParaRPr>
          </a:p>
          <a:p>
            <a:pPr indent="0" lvl="0" marL="0" rtl="0" algn="l">
              <a:spcBef>
                <a:spcPts val="1200"/>
              </a:spcBef>
              <a:spcAft>
                <a:spcPts val="1200"/>
              </a:spcAft>
              <a:buNone/>
            </a:pPr>
            <a:r>
              <a:rPr lang="en-GB" sz="2400"/>
              <a:t> </a:t>
            </a:r>
            <a:endParaRPr sz="2400"/>
          </a:p>
        </p:txBody>
      </p:sp>
      <p:sp>
        <p:nvSpPr>
          <p:cNvPr id="91" name="Google Shape;91;p17"/>
          <p:cNvSpPr txBox="1"/>
          <p:nvPr/>
        </p:nvSpPr>
        <p:spPr>
          <a:xfrm>
            <a:off x="76000" y="256200"/>
            <a:ext cx="33096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500">
                <a:solidFill>
                  <a:srgbClr val="FFFFFF"/>
                </a:solidFill>
                <a:latin typeface="Yanone Kaffeesatz"/>
                <a:ea typeface="Yanone Kaffeesatz"/>
                <a:cs typeface="Yanone Kaffeesatz"/>
                <a:sym typeface="Yanone Kaffeesatz"/>
              </a:rPr>
              <a:t>THE TITLE OF OUR FILM :</a:t>
            </a:r>
            <a:endParaRPr b="1" sz="2500">
              <a:solidFill>
                <a:srgbClr val="FFFFFF"/>
              </a:solidFill>
              <a:latin typeface="Yanone Kaffeesatz"/>
              <a:ea typeface="Yanone Kaffeesatz"/>
              <a:cs typeface="Yanone Kaffeesatz"/>
              <a:sym typeface="Yanone Kaffeesatz"/>
            </a:endParaRPr>
          </a:p>
        </p:txBody>
      </p:sp>
      <p:sp>
        <p:nvSpPr>
          <p:cNvPr id="92" name="Google Shape;92;p17"/>
          <p:cNvSpPr txBox="1"/>
          <p:nvPr/>
        </p:nvSpPr>
        <p:spPr>
          <a:xfrm>
            <a:off x="6742850" y="1527700"/>
            <a:ext cx="21297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rgbClr val="FFFFFF"/>
                </a:solidFill>
              </a:rPr>
              <a:t>We believe that this is the most fitting title for our film as (</a:t>
            </a:r>
            <a:r>
              <a:rPr lang="en-GB">
                <a:solidFill>
                  <a:srgbClr val="FFFFFF"/>
                </a:solidFill>
              </a:rPr>
              <a:t>at least</a:t>
            </a:r>
            <a:r>
              <a:rPr lang="en-GB">
                <a:solidFill>
                  <a:srgbClr val="FFFFFF"/>
                </a:solidFill>
              </a:rPr>
              <a:t> in our opinions) it perfectly encapsulates the overall tone of the film, it is </a:t>
            </a:r>
            <a:r>
              <a:rPr lang="en-GB">
                <a:solidFill>
                  <a:srgbClr val="FFFFFF"/>
                </a:solidFill>
              </a:rPr>
              <a:t>purposefully</a:t>
            </a:r>
            <a:r>
              <a:rPr lang="en-GB">
                <a:solidFill>
                  <a:srgbClr val="FFFFFF"/>
                </a:solidFill>
              </a:rPr>
              <a:t> vague (much like the purpose of the location of put film)</a:t>
            </a:r>
            <a:endParaRPr>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1000"/>
                                        <p:tgtEl>
                                          <p:spTgt spid="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8"/>
          <p:cNvSpPr txBox="1"/>
          <p:nvPr>
            <p:ph idx="1" type="body"/>
          </p:nvPr>
        </p:nvSpPr>
        <p:spPr>
          <a:xfrm>
            <a:off x="2647575" y="2441800"/>
            <a:ext cx="4163100" cy="13680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lang="en-GB" sz="3600">
                <a:solidFill>
                  <a:schemeClr val="lt1"/>
                </a:solidFill>
                <a:latin typeface="Yanone Kaffeesatz"/>
                <a:ea typeface="Yanone Kaffeesatz"/>
                <a:cs typeface="Yanone Kaffeesatz"/>
                <a:sym typeface="Yanone Kaffeesatz"/>
              </a:rPr>
              <a:t>CODES AND CONVENTIONS</a:t>
            </a:r>
            <a:endParaRPr sz="3600">
              <a:solidFill>
                <a:schemeClr val="lt1"/>
              </a:solidFill>
              <a:latin typeface="Yanone Kaffeesatz"/>
              <a:ea typeface="Yanone Kaffeesatz"/>
              <a:cs typeface="Yanone Kaffeesatz"/>
              <a:sym typeface="Yanone Kaffeesatz"/>
            </a:endParaRPr>
          </a:p>
        </p:txBody>
      </p:sp>
      <p:sp>
        <p:nvSpPr>
          <p:cNvPr id="98" name="Google Shape;98;p18"/>
          <p:cNvSpPr txBox="1"/>
          <p:nvPr/>
        </p:nvSpPr>
        <p:spPr>
          <a:xfrm>
            <a:off x="-280800" y="593125"/>
            <a:ext cx="44877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2400">
                <a:solidFill>
                  <a:schemeClr val="lt1"/>
                </a:solidFill>
              </a:rPr>
              <a:t>FLASHBACKS??</a:t>
            </a:r>
            <a:endParaRPr sz="2400">
              <a:solidFill>
                <a:schemeClr val="lt1"/>
              </a:solidFill>
            </a:endParaRPr>
          </a:p>
        </p:txBody>
      </p:sp>
      <p:sp>
        <p:nvSpPr>
          <p:cNvPr id="99" name="Google Shape;99;p18"/>
          <p:cNvSpPr txBox="1"/>
          <p:nvPr/>
        </p:nvSpPr>
        <p:spPr>
          <a:xfrm>
            <a:off x="4961575" y="936775"/>
            <a:ext cx="3000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400">
                <a:solidFill>
                  <a:schemeClr val="lt1"/>
                </a:solidFill>
              </a:rPr>
              <a:t>FISH EYE LENSE</a:t>
            </a:r>
            <a:endParaRPr sz="2400">
              <a:solidFill>
                <a:schemeClr val="lt1"/>
              </a:solidFill>
            </a:endParaRPr>
          </a:p>
        </p:txBody>
      </p:sp>
      <p:sp>
        <p:nvSpPr>
          <p:cNvPr id="100" name="Google Shape;100;p18"/>
          <p:cNvSpPr txBox="1"/>
          <p:nvPr/>
        </p:nvSpPr>
        <p:spPr>
          <a:xfrm>
            <a:off x="27750" y="3423150"/>
            <a:ext cx="22557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2400">
                <a:solidFill>
                  <a:schemeClr val="lt1"/>
                </a:solidFill>
              </a:rPr>
              <a:t>SECURITY CAMERA FOOTAGE</a:t>
            </a:r>
            <a:endParaRPr sz="2400">
              <a:solidFill>
                <a:schemeClr val="lt1"/>
              </a:solidFill>
            </a:endParaRPr>
          </a:p>
        </p:txBody>
      </p:sp>
      <p:sp>
        <p:nvSpPr>
          <p:cNvPr id="101" name="Google Shape;101;p18"/>
          <p:cNvSpPr txBox="1"/>
          <p:nvPr/>
        </p:nvSpPr>
        <p:spPr>
          <a:xfrm>
            <a:off x="4961575" y="3658950"/>
            <a:ext cx="30000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2400">
                <a:solidFill>
                  <a:srgbClr val="FFFFFF"/>
                </a:solidFill>
              </a:rPr>
              <a:t>CONTRAPUNTAL MUSIC</a:t>
            </a:r>
            <a:endParaRPr sz="2400">
              <a:solidFill>
                <a:srgbClr val="FFFFFF"/>
              </a:solidFill>
            </a:endParaRPr>
          </a:p>
        </p:txBody>
      </p:sp>
      <p:cxnSp>
        <p:nvCxnSpPr>
          <p:cNvPr id="102" name="Google Shape;102;p18"/>
          <p:cNvCxnSpPr/>
          <p:nvPr/>
        </p:nvCxnSpPr>
        <p:spPr>
          <a:xfrm rot="10800000">
            <a:off x="2170350" y="1428175"/>
            <a:ext cx="833400" cy="824700"/>
          </a:xfrm>
          <a:prstGeom prst="straightConnector1">
            <a:avLst/>
          </a:prstGeom>
          <a:noFill/>
          <a:ln cap="flat" cmpd="sng" w="9525">
            <a:solidFill>
              <a:srgbClr val="FFFFFF"/>
            </a:solidFill>
            <a:prstDash val="solid"/>
            <a:round/>
            <a:headEnd len="med" w="med" type="none"/>
            <a:tailEnd len="med" w="med" type="triangle"/>
          </a:ln>
        </p:spPr>
      </p:cxnSp>
      <p:cxnSp>
        <p:nvCxnSpPr>
          <p:cNvPr id="103" name="Google Shape;103;p18"/>
          <p:cNvCxnSpPr/>
          <p:nvPr/>
        </p:nvCxnSpPr>
        <p:spPr>
          <a:xfrm flipH="1" rot="10800000">
            <a:off x="5838025" y="1525700"/>
            <a:ext cx="347100" cy="423300"/>
          </a:xfrm>
          <a:prstGeom prst="straightConnector1">
            <a:avLst/>
          </a:prstGeom>
          <a:noFill/>
          <a:ln cap="flat" cmpd="sng" w="9525">
            <a:solidFill>
              <a:srgbClr val="FFFFFF"/>
            </a:solidFill>
            <a:prstDash val="solid"/>
            <a:round/>
            <a:headEnd len="med" w="med" type="none"/>
            <a:tailEnd len="med" w="med" type="triangle"/>
          </a:ln>
        </p:spPr>
      </p:cxnSp>
      <p:cxnSp>
        <p:nvCxnSpPr>
          <p:cNvPr id="104" name="Google Shape;104;p18"/>
          <p:cNvCxnSpPr/>
          <p:nvPr/>
        </p:nvCxnSpPr>
        <p:spPr>
          <a:xfrm flipH="1">
            <a:off x="2224500" y="3294575"/>
            <a:ext cx="944100" cy="184500"/>
          </a:xfrm>
          <a:prstGeom prst="straightConnector1">
            <a:avLst/>
          </a:prstGeom>
          <a:noFill/>
          <a:ln cap="flat" cmpd="sng" w="9525">
            <a:solidFill>
              <a:srgbClr val="FFFFFF"/>
            </a:solidFill>
            <a:prstDash val="solid"/>
            <a:round/>
            <a:headEnd len="med" w="med" type="none"/>
            <a:tailEnd len="med" w="med" type="triangle"/>
          </a:ln>
        </p:spPr>
      </p:cxnSp>
      <p:cxnSp>
        <p:nvCxnSpPr>
          <p:cNvPr id="105" name="Google Shape;105;p18"/>
          <p:cNvCxnSpPr/>
          <p:nvPr/>
        </p:nvCxnSpPr>
        <p:spPr>
          <a:xfrm>
            <a:off x="5371425" y="3272850"/>
            <a:ext cx="466500" cy="369000"/>
          </a:xfrm>
          <a:prstGeom prst="straightConnector1">
            <a:avLst/>
          </a:prstGeom>
          <a:noFill/>
          <a:ln cap="flat" cmpd="sng" w="9525">
            <a:solidFill>
              <a:srgbClr val="FFFFFF"/>
            </a:solidFill>
            <a:prstDash val="solid"/>
            <a:round/>
            <a:headEnd len="med" w="med" type="none"/>
            <a:tailEnd len="med" w="med" type="triangle"/>
          </a:ln>
        </p:spPr>
      </p:cxnSp>
      <p:sp>
        <p:nvSpPr>
          <p:cNvPr id="106" name="Google Shape;106;p18"/>
          <p:cNvSpPr/>
          <p:nvPr/>
        </p:nvSpPr>
        <p:spPr>
          <a:xfrm>
            <a:off x="4627050" y="3611325"/>
            <a:ext cx="3571500" cy="15324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t>To evoke unease in the audience and set up suspense</a:t>
            </a:r>
            <a:endParaRPr/>
          </a:p>
        </p:txBody>
      </p:sp>
      <p:sp>
        <p:nvSpPr>
          <p:cNvPr id="107" name="Google Shape;107;p18"/>
          <p:cNvSpPr/>
          <p:nvPr/>
        </p:nvSpPr>
        <p:spPr>
          <a:xfrm>
            <a:off x="401550" y="59575"/>
            <a:ext cx="3135900" cy="12945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t>To allow the audience to possess a better understanding of the protagonist</a:t>
            </a:r>
            <a:endParaRPr/>
          </a:p>
        </p:txBody>
      </p:sp>
      <p:sp>
        <p:nvSpPr>
          <p:cNvPr id="108" name="Google Shape;108;p18"/>
          <p:cNvSpPr/>
          <p:nvPr/>
        </p:nvSpPr>
        <p:spPr>
          <a:xfrm>
            <a:off x="4101825" y="-150"/>
            <a:ext cx="4814400" cy="14847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t>Encourages the audience to be literally against the protagonist, he cannot escape and the fish eye lens makes it seem like the audience is playing a part in his captivity. </a:t>
            </a:r>
            <a:endParaRPr/>
          </a:p>
        </p:txBody>
      </p:sp>
      <p:sp>
        <p:nvSpPr>
          <p:cNvPr id="109" name="Google Shape;109;p18"/>
          <p:cNvSpPr/>
          <p:nvPr/>
        </p:nvSpPr>
        <p:spPr>
          <a:xfrm>
            <a:off x="0" y="3255750"/>
            <a:ext cx="2311200" cy="1627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t>So the audience can better understand the environment that the character occupies </a:t>
            </a:r>
            <a:endParaRPr/>
          </a:p>
        </p:txBody>
      </p:sp>
      <p:sp>
        <p:nvSpPr>
          <p:cNvPr id="110" name="Google Shape;110;p18"/>
          <p:cNvSpPr txBox="1"/>
          <p:nvPr/>
        </p:nvSpPr>
        <p:spPr>
          <a:xfrm>
            <a:off x="171000" y="1418375"/>
            <a:ext cx="1780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lt1"/>
                </a:solidFill>
              </a:rPr>
              <a:t>FLASHBACKS</a:t>
            </a:r>
            <a:endParaRPr>
              <a:solidFill>
                <a:schemeClr val="lt1"/>
              </a:solidFill>
            </a:endParaRPr>
          </a:p>
        </p:txBody>
      </p:sp>
      <p:sp>
        <p:nvSpPr>
          <p:cNvPr id="111" name="Google Shape;111;p18"/>
          <p:cNvSpPr txBox="1"/>
          <p:nvPr/>
        </p:nvSpPr>
        <p:spPr>
          <a:xfrm>
            <a:off x="6689500" y="1609500"/>
            <a:ext cx="2226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lt1"/>
                </a:solidFill>
              </a:rPr>
              <a:t>FISH EYE LENS</a:t>
            </a:r>
            <a:endParaRPr>
              <a:solidFill>
                <a:schemeClr val="lt1"/>
              </a:solidFill>
            </a:endParaRPr>
          </a:p>
        </p:txBody>
      </p:sp>
      <p:sp>
        <p:nvSpPr>
          <p:cNvPr id="112" name="Google Shape;112;p18"/>
          <p:cNvSpPr txBox="1"/>
          <p:nvPr/>
        </p:nvSpPr>
        <p:spPr>
          <a:xfrm>
            <a:off x="2311200" y="3809800"/>
            <a:ext cx="16398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lt1"/>
                </a:solidFill>
              </a:rPr>
              <a:t>SECURITY CAMERA FOOTAGE</a:t>
            </a:r>
            <a:endParaRPr>
              <a:solidFill>
                <a:schemeClr val="lt1"/>
              </a:solidFill>
            </a:endParaRPr>
          </a:p>
        </p:txBody>
      </p:sp>
      <p:sp>
        <p:nvSpPr>
          <p:cNvPr id="113" name="Google Shape;113;p18"/>
          <p:cNvSpPr txBox="1"/>
          <p:nvPr/>
        </p:nvSpPr>
        <p:spPr>
          <a:xfrm>
            <a:off x="7346900" y="3255750"/>
            <a:ext cx="1669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lt1"/>
                </a:solidFill>
              </a:rPr>
              <a:t>CONTRAPUNTAL MUSIC</a:t>
            </a:r>
            <a:endParaRPr>
              <a:solidFill>
                <a:schemeClr val="lt1"/>
              </a:solidFill>
            </a:endParaRPr>
          </a:p>
        </p:txBody>
      </p:sp>
      <p:sp>
        <p:nvSpPr>
          <p:cNvPr id="114" name="Google Shape;114;p18"/>
          <p:cNvSpPr txBox="1"/>
          <p:nvPr/>
        </p:nvSpPr>
        <p:spPr>
          <a:xfrm>
            <a:off x="7685375" y="3611325"/>
            <a:ext cx="5794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7"/>
                                        </p:tgtEl>
                                        <p:attrNameLst>
                                          <p:attrName>style.visibility</p:attrName>
                                        </p:attrNameLst>
                                      </p:cBhvr>
                                      <p:to>
                                        <p:strVal val="visible"/>
                                      </p:to>
                                    </p:set>
                                    <p:anim calcmode="lin" valueType="num">
                                      <p:cBhvr additive="base">
                                        <p:cTn dur="1000"/>
                                        <p:tgtEl>
                                          <p:spTgt spid="107"/>
                                        </p:tgtEl>
                                        <p:attrNameLst>
                                          <p:attrName>ppt_w</p:attrName>
                                        </p:attrNameLst>
                                      </p:cBhvr>
                                      <p:tavLst>
                                        <p:tav fmla="" tm="0">
                                          <p:val>
                                            <p:strVal val="0"/>
                                          </p:val>
                                        </p:tav>
                                        <p:tav fmla="" tm="100000">
                                          <p:val>
                                            <p:strVal val="#ppt_w"/>
                                          </p:val>
                                        </p:tav>
                                      </p:tavLst>
                                    </p:anim>
                                    <p:anim calcmode="lin" valueType="num">
                                      <p:cBhvr additive="base">
                                        <p:cTn dur="1000"/>
                                        <p:tgtEl>
                                          <p:spTgt spid="10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8"/>
                                        </p:tgtEl>
                                        <p:attrNameLst>
                                          <p:attrName>style.visibility</p:attrName>
                                        </p:attrNameLst>
                                      </p:cBhvr>
                                      <p:to>
                                        <p:strVal val="visible"/>
                                      </p:to>
                                    </p:set>
                                    <p:anim calcmode="lin" valueType="num">
                                      <p:cBhvr additive="base">
                                        <p:cTn dur="1000"/>
                                        <p:tgtEl>
                                          <p:spTgt spid="108"/>
                                        </p:tgtEl>
                                        <p:attrNameLst>
                                          <p:attrName>ppt_w</p:attrName>
                                        </p:attrNameLst>
                                      </p:cBhvr>
                                      <p:tavLst>
                                        <p:tav fmla="" tm="0">
                                          <p:val>
                                            <p:strVal val="0"/>
                                          </p:val>
                                        </p:tav>
                                        <p:tav fmla="" tm="100000">
                                          <p:val>
                                            <p:strVal val="#ppt_w"/>
                                          </p:val>
                                        </p:tav>
                                      </p:tavLst>
                                    </p:anim>
                                    <p:anim calcmode="lin" valueType="num">
                                      <p:cBhvr additive="base">
                                        <p:cTn dur="1000"/>
                                        <p:tgtEl>
                                          <p:spTgt spid="10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9"/>
                                        </p:tgtEl>
                                        <p:attrNameLst>
                                          <p:attrName>style.visibility</p:attrName>
                                        </p:attrNameLst>
                                      </p:cBhvr>
                                      <p:to>
                                        <p:strVal val="visible"/>
                                      </p:to>
                                    </p:set>
                                    <p:anim calcmode="lin" valueType="num">
                                      <p:cBhvr additive="base">
                                        <p:cTn dur="1000"/>
                                        <p:tgtEl>
                                          <p:spTgt spid="109"/>
                                        </p:tgtEl>
                                        <p:attrNameLst>
                                          <p:attrName>ppt_w</p:attrName>
                                        </p:attrNameLst>
                                      </p:cBhvr>
                                      <p:tavLst>
                                        <p:tav fmla="" tm="0">
                                          <p:val>
                                            <p:strVal val="0"/>
                                          </p:val>
                                        </p:tav>
                                        <p:tav fmla="" tm="100000">
                                          <p:val>
                                            <p:strVal val="#ppt_w"/>
                                          </p:val>
                                        </p:tav>
                                      </p:tavLst>
                                    </p:anim>
                                    <p:anim calcmode="lin" valueType="num">
                                      <p:cBhvr additive="base">
                                        <p:cTn dur="1000"/>
                                        <p:tgtEl>
                                          <p:spTgt spid="10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6"/>
                                        </p:tgtEl>
                                        <p:attrNameLst>
                                          <p:attrName>style.visibility</p:attrName>
                                        </p:attrNameLst>
                                      </p:cBhvr>
                                      <p:to>
                                        <p:strVal val="visible"/>
                                      </p:to>
                                    </p:set>
                                    <p:anim calcmode="lin" valueType="num">
                                      <p:cBhvr additive="base">
                                        <p:cTn dur="1000"/>
                                        <p:tgtEl>
                                          <p:spTgt spid="106"/>
                                        </p:tgtEl>
                                        <p:attrNameLst>
                                          <p:attrName>ppt_w</p:attrName>
                                        </p:attrNameLst>
                                      </p:cBhvr>
                                      <p:tavLst>
                                        <p:tav fmla="" tm="0">
                                          <p:val>
                                            <p:strVal val="0"/>
                                          </p:val>
                                        </p:tav>
                                        <p:tav fmla="" tm="100000">
                                          <p:val>
                                            <p:strVal val="#ppt_w"/>
                                          </p:val>
                                        </p:tav>
                                      </p:tavLst>
                                    </p:anim>
                                    <p:anim calcmode="lin" valueType="num">
                                      <p:cBhvr additive="base">
                                        <p:cTn dur="1000"/>
                                        <p:tgtEl>
                                          <p:spTgt spid="10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20" name="Google Shape;120;p19"/>
          <p:cNvSpPr txBox="1"/>
          <p:nvPr>
            <p:ph idx="1" type="body"/>
          </p:nvPr>
        </p:nvSpPr>
        <p:spPr>
          <a:xfrm>
            <a:off x="0" y="206150"/>
            <a:ext cx="3928200" cy="2187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sz="1400">
                <a:solidFill>
                  <a:schemeClr val="lt1"/>
                </a:solidFill>
              </a:rPr>
              <a:t>The plot of our film is as such: A man in a suit, drenched in blood, wakes up to find himself tied up in a chair. He is complete darkness, however seconds after he become </a:t>
            </a:r>
            <a:r>
              <a:rPr lang="en-GB" sz="1400">
                <a:solidFill>
                  <a:schemeClr val="lt1"/>
                </a:solidFill>
              </a:rPr>
              <a:t>conscious, light around him flicker on. An eerily robotic voice fills the room, telling the man that he is experiment #10856 and that his aim is to reach the end of the maze.</a:t>
            </a:r>
            <a:r>
              <a:rPr lang="en-GB" sz="1400"/>
              <a:t> </a:t>
            </a:r>
            <a:endParaRPr sz="1400"/>
          </a:p>
        </p:txBody>
      </p:sp>
      <p:sp>
        <p:nvSpPr>
          <p:cNvPr id="121" name="Google Shape;121;p19"/>
          <p:cNvSpPr txBox="1"/>
          <p:nvPr/>
        </p:nvSpPr>
        <p:spPr>
          <a:xfrm>
            <a:off x="5330275" y="0"/>
            <a:ext cx="39282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lt1"/>
                </a:solidFill>
              </a:rPr>
              <a:t>Dazed and confused, the man is released from his shackles and begins to wander </a:t>
            </a:r>
            <a:r>
              <a:rPr lang="en-GB">
                <a:solidFill>
                  <a:schemeClr val="lt1"/>
                </a:solidFill>
              </a:rPr>
              <a:t>further</a:t>
            </a:r>
            <a:r>
              <a:rPr lang="en-GB">
                <a:solidFill>
                  <a:schemeClr val="lt1"/>
                </a:solidFill>
              </a:rPr>
              <a:t> into a corridor. Around him is a single </a:t>
            </a:r>
            <a:r>
              <a:rPr lang="en-GB">
                <a:solidFill>
                  <a:schemeClr val="lt1"/>
                </a:solidFill>
              </a:rPr>
              <a:t>flower</a:t>
            </a:r>
            <a:r>
              <a:rPr lang="en-GB">
                <a:solidFill>
                  <a:schemeClr val="lt1"/>
                </a:solidFill>
              </a:rPr>
              <a:t> pot </a:t>
            </a:r>
            <a:r>
              <a:rPr lang="en-GB">
                <a:solidFill>
                  <a:schemeClr val="lt1"/>
                </a:solidFill>
              </a:rPr>
              <a:t>placed</a:t>
            </a:r>
            <a:r>
              <a:rPr lang="en-GB">
                <a:solidFill>
                  <a:schemeClr val="lt1"/>
                </a:solidFill>
              </a:rPr>
              <a:t> upon a squat table, several doors which do not open and the piercing lens of a security camera, watching his every move. He begins to panic, and as he meets the end of the corridor, he finds an elevator. He has constant voices in his head because he is </a:t>
            </a:r>
            <a:r>
              <a:rPr lang="en-GB">
                <a:solidFill>
                  <a:schemeClr val="lt1"/>
                </a:solidFill>
              </a:rPr>
              <a:t>schizophrenia</a:t>
            </a:r>
            <a:r>
              <a:rPr lang="en-GB">
                <a:solidFill>
                  <a:schemeClr val="lt1"/>
                </a:solidFill>
              </a:rPr>
              <a:t>.</a:t>
            </a:r>
            <a:endParaRPr>
              <a:solidFill>
                <a:schemeClr val="lt1"/>
              </a:solidFill>
            </a:endParaRPr>
          </a:p>
          <a:p>
            <a:pPr indent="0" lvl="0" marL="0" rtl="0" algn="l">
              <a:spcBef>
                <a:spcPts val="0"/>
              </a:spcBef>
              <a:spcAft>
                <a:spcPts val="0"/>
              </a:spcAft>
              <a:buNone/>
            </a:pPr>
            <a:r>
              <a:t/>
            </a:r>
            <a:endParaRPr>
              <a:solidFill>
                <a:schemeClr val="lt1"/>
              </a:solidFill>
            </a:endParaRPr>
          </a:p>
        </p:txBody>
      </p:sp>
      <p:sp>
        <p:nvSpPr>
          <p:cNvPr id="122" name="Google Shape;122;p19"/>
          <p:cNvSpPr txBox="1"/>
          <p:nvPr/>
        </p:nvSpPr>
        <p:spPr>
          <a:xfrm>
            <a:off x="0" y="2462150"/>
            <a:ext cx="3002700" cy="277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lt1"/>
                </a:solidFill>
              </a:rPr>
              <a:t>Once he enters it, the doors shut behind him and he ascends, with unfitting elevator music to </a:t>
            </a:r>
            <a:r>
              <a:rPr lang="en-GB">
                <a:solidFill>
                  <a:schemeClr val="lt1"/>
                </a:solidFill>
              </a:rPr>
              <a:t>accompany</a:t>
            </a:r>
            <a:r>
              <a:rPr lang="en-GB">
                <a:solidFill>
                  <a:schemeClr val="lt1"/>
                </a:solidFill>
              </a:rPr>
              <a:t> his </a:t>
            </a:r>
            <a:r>
              <a:rPr lang="en-GB">
                <a:solidFill>
                  <a:schemeClr val="lt1"/>
                </a:solidFill>
              </a:rPr>
              <a:t>claustrophobic</a:t>
            </a:r>
            <a:r>
              <a:rPr lang="en-GB">
                <a:solidFill>
                  <a:schemeClr val="lt1"/>
                </a:solidFill>
              </a:rPr>
              <a:t> journey. The doors open and he finds himself in an identical corridor, with an elevator on the other side as well. He runs to the corridors starting to go mad and smashes the flower pot out of rage which then remains intact the second time he </a:t>
            </a:r>
            <a:r>
              <a:rPr lang="en-GB">
                <a:solidFill>
                  <a:schemeClr val="lt1"/>
                </a:solidFill>
              </a:rPr>
              <a:t>re enters</a:t>
            </a:r>
            <a:r>
              <a:rPr lang="en-GB">
                <a:solidFill>
                  <a:schemeClr val="lt1"/>
                </a:solidFill>
              </a:rPr>
              <a:t> this floor loop.</a:t>
            </a:r>
            <a:endParaRPr>
              <a:solidFill>
                <a:schemeClr val="lt1"/>
              </a:solidFill>
            </a:endParaRPr>
          </a:p>
        </p:txBody>
      </p:sp>
      <p:sp>
        <p:nvSpPr>
          <p:cNvPr id="123" name="Google Shape;123;p19"/>
          <p:cNvSpPr txBox="1"/>
          <p:nvPr/>
        </p:nvSpPr>
        <p:spPr>
          <a:xfrm>
            <a:off x="5767050" y="2292175"/>
            <a:ext cx="3166800" cy="277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lt1"/>
                </a:solidFill>
              </a:rPr>
              <a:t>His descent into madness is exemplified by him going up more and more floors, but to no avail in his escape. Eventually he comes to a </a:t>
            </a:r>
            <a:r>
              <a:rPr lang="en-GB">
                <a:solidFill>
                  <a:schemeClr val="lt1"/>
                </a:solidFill>
              </a:rPr>
              <a:t>floor</a:t>
            </a:r>
            <a:r>
              <a:rPr lang="en-GB">
                <a:solidFill>
                  <a:schemeClr val="lt1"/>
                </a:solidFill>
              </a:rPr>
              <a:t> with a dark, pitiless end to it instead of an elevator. He enters it, finds a briefcase, opens it to just cut to his face in shock and the lights turn off and it then cuts to the </a:t>
            </a:r>
            <a:r>
              <a:rPr lang="en-GB">
                <a:solidFill>
                  <a:schemeClr val="lt1"/>
                </a:solidFill>
              </a:rPr>
              <a:t>beginning</a:t>
            </a:r>
            <a:r>
              <a:rPr lang="en-GB">
                <a:solidFill>
                  <a:schemeClr val="lt1"/>
                </a:solidFill>
              </a:rPr>
              <a:t> of the maze, where a group of people are shown to be in the exact same position he was. </a:t>
            </a:r>
            <a:endParaRPr>
              <a:solidFill>
                <a:schemeClr val="lt1"/>
              </a:solidFill>
            </a:endParaRPr>
          </a:p>
        </p:txBody>
      </p:sp>
      <p:cxnSp>
        <p:nvCxnSpPr>
          <p:cNvPr id="124" name="Google Shape;124;p19"/>
          <p:cNvCxnSpPr>
            <a:endCxn id="121" idx="1"/>
          </p:cNvCxnSpPr>
          <p:nvPr/>
        </p:nvCxnSpPr>
        <p:spPr>
          <a:xfrm flipH="1" rot="10800000">
            <a:off x="4060675" y="1169850"/>
            <a:ext cx="1269600" cy="123000"/>
          </a:xfrm>
          <a:prstGeom prst="straightConnector1">
            <a:avLst/>
          </a:prstGeom>
          <a:noFill/>
          <a:ln cap="flat" cmpd="sng" w="9525">
            <a:solidFill>
              <a:schemeClr val="lt1"/>
            </a:solidFill>
            <a:prstDash val="solid"/>
            <a:round/>
            <a:headEnd len="med" w="med" type="none"/>
            <a:tailEnd len="med" w="med" type="triangle"/>
          </a:ln>
        </p:spPr>
      </p:cxnSp>
      <p:cxnSp>
        <p:nvCxnSpPr>
          <p:cNvPr id="125" name="Google Shape;125;p19"/>
          <p:cNvCxnSpPr>
            <a:endCxn id="122" idx="0"/>
          </p:cNvCxnSpPr>
          <p:nvPr/>
        </p:nvCxnSpPr>
        <p:spPr>
          <a:xfrm flipH="1">
            <a:off x="1501350" y="2070350"/>
            <a:ext cx="5416500" cy="391800"/>
          </a:xfrm>
          <a:prstGeom prst="straightConnector1">
            <a:avLst/>
          </a:prstGeom>
          <a:noFill/>
          <a:ln cap="flat" cmpd="sng" w="9525">
            <a:solidFill>
              <a:schemeClr val="lt1"/>
            </a:solidFill>
            <a:prstDash val="solid"/>
            <a:round/>
            <a:headEnd len="med" w="med" type="none"/>
            <a:tailEnd len="med" w="med" type="triangle"/>
          </a:ln>
        </p:spPr>
      </p:cxnSp>
      <p:cxnSp>
        <p:nvCxnSpPr>
          <p:cNvPr id="126" name="Google Shape;126;p19"/>
          <p:cNvCxnSpPr>
            <a:stCxn id="122" idx="3"/>
            <a:endCxn id="123" idx="1"/>
          </p:cNvCxnSpPr>
          <p:nvPr/>
        </p:nvCxnSpPr>
        <p:spPr>
          <a:xfrm flipH="1" rot="10800000">
            <a:off x="3002700" y="3677300"/>
            <a:ext cx="2764500" cy="170100"/>
          </a:xfrm>
          <a:prstGeom prst="straightConnector1">
            <a:avLst/>
          </a:prstGeom>
          <a:noFill/>
          <a:ln cap="flat" cmpd="sng" w="9525">
            <a:solidFill>
              <a:schemeClr val="lt1"/>
            </a:solidFill>
            <a:prstDash val="solid"/>
            <a:round/>
            <a:headEnd len="med" w="med" type="none"/>
            <a:tailEnd len="med" w="med" type="triangl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pic>
        <p:nvPicPr>
          <p:cNvPr id="132" name="Google Shape;132;p20"/>
          <p:cNvPicPr preferRelativeResize="0"/>
          <p:nvPr/>
        </p:nvPicPr>
        <p:blipFill>
          <a:blip r:embed="rId3">
            <a:alphaModFix/>
          </a:blip>
          <a:stretch>
            <a:fillRect/>
          </a:stretch>
        </p:blipFill>
        <p:spPr>
          <a:xfrm>
            <a:off x="3174735" y="2302025"/>
            <a:ext cx="3158915" cy="2605950"/>
          </a:xfrm>
          <a:prstGeom prst="rect">
            <a:avLst/>
          </a:prstGeom>
          <a:noFill/>
          <a:ln>
            <a:noFill/>
          </a:ln>
        </p:spPr>
      </p:pic>
      <p:sp>
        <p:nvSpPr>
          <p:cNvPr id="133" name="Google Shape;133;p20"/>
          <p:cNvSpPr txBox="1"/>
          <p:nvPr/>
        </p:nvSpPr>
        <p:spPr>
          <a:xfrm>
            <a:off x="149138" y="-154300"/>
            <a:ext cx="19896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chemeClr val="lt1"/>
                </a:solidFill>
                <a:latin typeface="Yanone Kaffeesatz"/>
                <a:ea typeface="Yanone Kaffeesatz"/>
                <a:cs typeface="Yanone Kaffeesatz"/>
                <a:sym typeface="Yanone Kaffeesatz"/>
              </a:rPr>
              <a:t>PROPS</a:t>
            </a:r>
            <a:r>
              <a:rPr lang="en-GB" sz="1800">
                <a:solidFill>
                  <a:schemeClr val="lt1"/>
                </a:solidFill>
              </a:rPr>
              <a:t> </a:t>
            </a:r>
            <a:endParaRPr sz="1800">
              <a:solidFill>
                <a:schemeClr val="lt1"/>
              </a:solidFill>
            </a:endParaRPr>
          </a:p>
        </p:txBody>
      </p:sp>
      <p:pic>
        <p:nvPicPr>
          <p:cNvPr id="134" name="Google Shape;134;p20"/>
          <p:cNvPicPr preferRelativeResize="0"/>
          <p:nvPr/>
        </p:nvPicPr>
        <p:blipFill>
          <a:blip r:embed="rId4">
            <a:alphaModFix/>
          </a:blip>
          <a:stretch>
            <a:fillRect/>
          </a:stretch>
        </p:blipFill>
        <p:spPr>
          <a:xfrm>
            <a:off x="6427300" y="2302025"/>
            <a:ext cx="2605950" cy="2605950"/>
          </a:xfrm>
          <a:prstGeom prst="rect">
            <a:avLst/>
          </a:prstGeom>
          <a:noFill/>
          <a:ln>
            <a:noFill/>
          </a:ln>
        </p:spPr>
      </p:pic>
      <p:pic>
        <p:nvPicPr>
          <p:cNvPr id="135" name="Google Shape;135;p20"/>
          <p:cNvPicPr preferRelativeResize="0"/>
          <p:nvPr/>
        </p:nvPicPr>
        <p:blipFill>
          <a:blip r:embed="rId5">
            <a:alphaModFix/>
          </a:blip>
          <a:stretch>
            <a:fillRect/>
          </a:stretch>
        </p:blipFill>
        <p:spPr>
          <a:xfrm>
            <a:off x="5309450" y="114601"/>
            <a:ext cx="3723801" cy="2080950"/>
          </a:xfrm>
          <a:prstGeom prst="rect">
            <a:avLst/>
          </a:prstGeom>
          <a:noFill/>
          <a:ln>
            <a:noFill/>
          </a:ln>
        </p:spPr>
      </p:pic>
      <p:sp>
        <p:nvSpPr>
          <p:cNvPr id="136" name="Google Shape;136;p20"/>
          <p:cNvSpPr txBox="1"/>
          <p:nvPr/>
        </p:nvSpPr>
        <p:spPr>
          <a:xfrm>
            <a:off x="149150" y="754475"/>
            <a:ext cx="2919900" cy="4494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lt1"/>
                </a:solidFill>
              </a:rPr>
              <a:t>Every single prop that will be placed in the opening scene will be put there for a reason with a small message behind it.</a:t>
            </a:r>
            <a:endParaRPr>
              <a:solidFill>
                <a:schemeClr val="lt1"/>
              </a:solidFill>
            </a:endParaRPr>
          </a:p>
          <a:p>
            <a:pPr indent="0" lvl="0" marL="0" rtl="0" algn="l">
              <a:spcBef>
                <a:spcPts val="0"/>
              </a:spcBef>
              <a:spcAft>
                <a:spcPts val="0"/>
              </a:spcAft>
              <a:buNone/>
            </a:pPr>
            <a:r>
              <a:rPr lang="en-GB">
                <a:solidFill>
                  <a:schemeClr val="lt1"/>
                </a:solidFill>
              </a:rPr>
              <a:t>The security camera for example will be put to highlight the fact that he is being watched by someone on the outside, the mysterious case is put there to have the audience </a:t>
            </a:r>
            <a:r>
              <a:rPr lang="en-GB">
                <a:solidFill>
                  <a:schemeClr val="lt1"/>
                </a:solidFill>
              </a:rPr>
              <a:t>constantly</a:t>
            </a:r>
            <a:r>
              <a:rPr lang="en-GB">
                <a:solidFill>
                  <a:schemeClr val="lt1"/>
                </a:solidFill>
              </a:rPr>
              <a:t> curious about </a:t>
            </a:r>
            <a:r>
              <a:rPr lang="en-GB">
                <a:solidFill>
                  <a:schemeClr val="lt1"/>
                </a:solidFill>
              </a:rPr>
              <a:t>what's</a:t>
            </a:r>
            <a:r>
              <a:rPr lang="en-GB">
                <a:solidFill>
                  <a:schemeClr val="lt1"/>
                </a:solidFill>
              </a:rPr>
              <a:t> inside since it is never </a:t>
            </a:r>
            <a:r>
              <a:rPr lang="en-GB">
                <a:solidFill>
                  <a:schemeClr val="lt1"/>
                </a:solidFill>
              </a:rPr>
              <a:t>shown</a:t>
            </a:r>
            <a:r>
              <a:rPr lang="en-GB">
                <a:solidFill>
                  <a:schemeClr val="lt1"/>
                </a:solidFill>
              </a:rPr>
              <a:t> </a:t>
            </a:r>
            <a:r>
              <a:rPr lang="en-GB">
                <a:solidFill>
                  <a:schemeClr val="lt1"/>
                </a:solidFill>
              </a:rPr>
              <a:t>what's</a:t>
            </a:r>
            <a:r>
              <a:rPr lang="en-GB">
                <a:solidFill>
                  <a:schemeClr val="lt1"/>
                </a:solidFill>
              </a:rPr>
              <a:t> inside and the flower vase is put there to show the never ending loop </a:t>
            </a:r>
            <a:r>
              <a:rPr lang="en-GB">
                <a:solidFill>
                  <a:schemeClr val="lt1"/>
                </a:solidFill>
              </a:rPr>
              <a:t>he's</a:t>
            </a:r>
            <a:r>
              <a:rPr lang="en-GB">
                <a:solidFill>
                  <a:schemeClr val="lt1"/>
                </a:solidFill>
              </a:rPr>
              <a:t> in since when he smashes it it looks perfectly intact the second time he enters the same corridor loop </a:t>
            </a:r>
            <a:r>
              <a:rPr lang="en-GB">
                <a:solidFill>
                  <a:schemeClr val="lt1"/>
                </a:solidFill>
              </a:rPr>
              <a:t>again, the chair as this is the first place we see the main character and wonder how he got there.</a:t>
            </a:r>
            <a:endParaRPr>
              <a:solidFill>
                <a:schemeClr val="lt1"/>
              </a:solidFill>
            </a:endParaRPr>
          </a:p>
        </p:txBody>
      </p:sp>
      <p:pic>
        <p:nvPicPr>
          <p:cNvPr id="137" name="Google Shape;137;p20"/>
          <p:cNvPicPr preferRelativeResize="0"/>
          <p:nvPr/>
        </p:nvPicPr>
        <p:blipFill>
          <a:blip r:embed="rId6">
            <a:alphaModFix/>
          </a:blip>
          <a:stretch>
            <a:fillRect/>
          </a:stretch>
        </p:blipFill>
        <p:spPr>
          <a:xfrm>
            <a:off x="3148775" y="114600"/>
            <a:ext cx="2080951" cy="20809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1"/>
          <p:cNvSpPr txBox="1"/>
          <p:nvPr>
            <p:ph type="title"/>
          </p:nvPr>
        </p:nvSpPr>
        <p:spPr>
          <a:xfrm>
            <a:off x="75225" y="118450"/>
            <a:ext cx="1872900" cy="89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ts val="990"/>
              <a:buFont typeface="Arial"/>
              <a:buNone/>
            </a:pPr>
            <a:r>
              <a:rPr b="1" lang="en-GB" sz="6000">
                <a:solidFill>
                  <a:schemeClr val="lt1"/>
                </a:solidFill>
                <a:latin typeface="Yanone Kaffeesatz"/>
                <a:ea typeface="Yanone Kaffeesatz"/>
                <a:cs typeface="Yanone Kaffeesatz"/>
                <a:sym typeface="Yanone Kaffeesatz"/>
              </a:rPr>
              <a:t>CAMERA</a:t>
            </a:r>
            <a:endParaRPr b="1">
              <a:latin typeface="Yanone Kaffeesatz"/>
              <a:ea typeface="Yanone Kaffeesatz"/>
              <a:cs typeface="Yanone Kaffeesatz"/>
              <a:sym typeface="Yanone Kaffeesatz"/>
            </a:endParaRPr>
          </a:p>
        </p:txBody>
      </p:sp>
      <p:pic>
        <p:nvPicPr>
          <p:cNvPr id="143" name="Google Shape;143;p21"/>
          <p:cNvPicPr preferRelativeResize="0"/>
          <p:nvPr/>
        </p:nvPicPr>
        <p:blipFill>
          <a:blip r:embed="rId3">
            <a:alphaModFix/>
          </a:blip>
          <a:stretch>
            <a:fillRect/>
          </a:stretch>
        </p:blipFill>
        <p:spPr>
          <a:xfrm>
            <a:off x="75237" y="1011525"/>
            <a:ext cx="3095588" cy="2063725"/>
          </a:xfrm>
          <a:prstGeom prst="rect">
            <a:avLst/>
          </a:prstGeom>
          <a:noFill/>
          <a:ln>
            <a:noFill/>
          </a:ln>
        </p:spPr>
      </p:pic>
      <p:pic>
        <p:nvPicPr>
          <p:cNvPr id="144" name="Google Shape;144;p21"/>
          <p:cNvPicPr preferRelativeResize="0"/>
          <p:nvPr/>
        </p:nvPicPr>
        <p:blipFill>
          <a:blip r:embed="rId4">
            <a:alphaModFix/>
          </a:blip>
          <a:stretch>
            <a:fillRect/>
          </a:stretch>
        </p:blipFill>
        <p:spPr>
          <a:xfrm>
            <a:off x="6522875" y="314325"/>
            <a:ext cx="2444650" cy="2444650"/>
          </a:xfrm>
          <a:prstGeom prst="rect">
            <a:avLst/>
          </a:prstGeom>
          <a:noFill/>
          <a:ln>
            <a:noFill/>
          </a:ln>
        </p:spPr>
      </p:pic>
      <p:sp>
        <p:nvSpPr>
          <p:cNvPr id="145" name="Google Shape;145;p21"/>
          <p:cNvSpPr txBox="1"/>
          <p:nvPr/>
        </p:nvSpPr>
        <p:spPr>
          <a:xfrm>
            <a:off x="120775" y="3175625"/>
            <a:ext cx="30045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GB">
                <a:solidFill>
                  <a:schemeClr val="lt1"/>
                </a:solidFill>
              </a:rPr>
              <a:t>Security camera footage from a high angle shot showing how the character is helpless and inferior to the audience</a:t>
            </a:r>
            <a:endParaRPr>
              <a:solidFill>
                <a:schemeClr val="lt1"/>
              </a:solidFill>
            </a:endParaRPr>
          </a:p>
        </p:txBody>
      </p:sp>
      <p:sp>
        <p:nvSpPr>
          <p:cNvPr id="146" name="Google Shape;146;p21"/>
          <p:cNvSpPr txBox="1"/>
          <p:nvPr/>
        </p:nvSpPr>
        <p:spPr>
          <a:xfrm>
            <a:off x="6522875" y="2960225"/>
            <a:ext cx="24447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lt1"/>
                </a:solidFill>
              </a:rPr>
              <a:t>Fisheye</a:t>
            </a:r>
            <a:r>
              <a:rPr lang="en-GB">
                <a:solidFill>
                  <a:schemeClr val="lt1"/>
                </a:solidFill>
              </a:rPr>
              <a:t> </a:t>
            </a:r>
            <a:r>
              <a:rPr lang="en-GB">
                <a:solidFill>
                  <a:schemeClr val="lt1"/>
                </a:solidFill>
              </a:rPr>
              <a:t>lens</a:t>
            </a:r>
            <a:r>
              <a:rPr lang="en-GB">
                <a:solidFill>
                  <a:schemeClr val="lt1"/>
                </a:solidFill>
              </a:rPr>
              <a:t> for when he is looking into the doors trying to open them initially positioning the audience inside of the locked rooms while watching the main character suffer</a:t>
            </a:r>
            <a:endParaRPr/>
          </a:p>
        </p:txBody>
      </p:sp>
      <p:pic>
        <p:nvPicPr>
          <p:cNvPr id="147" name="Google Shape;147;p21"/>
          <p:cNvPicPr preferRelativeResize="0"/>
          <p:nvPr/>
        </p:nvPicPr>
        <p:blipFill rotWithShape="1">
          <a:blip r:embed="rId5">
            <a:alphaModFix/>
          </a:blip>
          <a:srcRect b="36924" l="19108" r="33204" t="20149"/>
          <a:stretch/>
        </p:blipFill>
        <p:spPr>
          <a:xfrm>
            <a:off x="3601750" y="3082763"/>
            <a:ext cx="2444650" cy="1232417"/>
          </a:xfrm>
          <a:prstGeom prst="rect">
            <a:avLst/>
          </a:prstGeom>
          <a:noFill/>
          <a:ln>
            <a:noFill/>
          </a:ln>
        </p:spPr>
      </p:pic>
      <p:sp>
        <p:nvSpPr>
          <p:cNvPr id="148" name="Google Shape;148;p21"/>
          <p:cNvSpPr txBox="1"/>
          <p:nvPr/>
        </p:nvSpPr>
        <p:spPr>
          <a:xfrm>
            <a:off x="3529288" y="1199675"/>
            <a:ext cx="25968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lt1"/>
                </a:solidFill>
              </a:rPr>
              <a:t>Close ups to only his eyes as he opens the briefcase to add mystery to this as the </a:t>
            </a:r>
            <a:r>
              <a:rPr lang="en-GB">
                <a:solidFill>
                  <a:schemeClr val="lt1"/>
                </a:solidFill>
              </a:rPr>
              <a:t>audience</a:t>
            </a:r>
            <a:r>
              <a:rPr lang="en-GB">
                <a:solidFill>
                  <a:schemeClr val="lt1"/>
                </a:solidFill>
              </a:rPr>
              <a:t> never fully knows </a:t>
            </a:r>
            <a:r>
              <a:rPr lang="en-GB">
                <a:solidFill>
                  <a:schemeClr val="lt1"/>
                </a:solidFill>
              </a:rPr>
              <a:t>what's</a:t>
            </a:r>
            <a:r>
              <a:rPr lang="en-GB">
                <a:solidFill>
                  <a:schemeClr val="lt1"/>
                </a:solidFill>
              </a:rPr>
              <a:t> actually inside of the briefcase and can only try to figure it out through the </a:t>
            </a:r>
            <a:r>
              <a:rPr lang="en-GB">
                <a:solidFill>
                  <a:schemeClr val="lt1"/>
                </a:solidFill>
              </a:rPr>
              <a:t>man's</a:t>
            </a:r>
            <a:r>
              <a:rPr lang="en-GB">
                <a:solidFill>
                  <a:schemeClr val="lt1"/>
                </a:solidFill>
              </a:rPr>
              <a:t> facial expressions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